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63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19"/>
  </p:normalViewPr>
  <p:slideViewPr>
    <p:cSldViewPr snapToGrid="0" snapToObjects="1">
      <p:cViewPr varScale="1">
        <p:scale>
          <a:sx n="119" d="100"/>
          <a:sy n="119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64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7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30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6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11/14/20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6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3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374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4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4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0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7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41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D478F-1379-4115-BDAF-B5DEF85ED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2" r="18022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9E2DB3-4D01-BB41-9A4F-9DE7EFCB1828}"/>
              </a:ext>
            </a:extLst>
          </p:cNvPr>
          <p:cNvSpPr/>
          <p:nvPr/>
        </p:nvSpPr>
        <p:spPr>
          <a:xfrm>
            <a:off x="368893" y="1390783"/>
            <a:ext cx="581599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is going to buy the new vehicle insurance?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3D922-BDE5-084A-8B88-616A0534737E}"/>
              </a:ext>
            </a:extLst>
          </p:cNvPr>
          <p:cNvSpPr txBox="1"/>
          <p:nvPr/>
        </p:nvSpPr>
        <p:spPr>
          <a:xfrm>
            <a:off x="966952" y="5244662"/>
            <a:ext cx="4708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IDS 702 Final Project Presentation</a:t>
            </a:r>
          </a:p>
          <a:p>
            <a:pPr algn="ctr"/>
            <a:r>
              <a:rPr lang="en-US" dirty="0"/>
              <a:t>by</a:t>
            </a:r>
          </a:p>
          <a:p>
            <a:pPr algn="ctr"/>
            <a:r>
              <a:rPr lang="en-US" dirty="0" err="1"/>
              <a:t>Sutianyi</a:t>
            </a:r>
            <a:r>
              <a:rPr lang="en-US" dirty="0"/>
              <a:t> Wen</a:t>
            </a:r>
          </a:p>
        </p:txBody>
      </p:sp>
    </p:spTree>
    <p:extLst>
      <p:ext uri="{BB962C8B-B14F-4D97-AF65-F5344CB8AC3E}">
        <p14:creationId xmlns:p14="http://schemas.microsoft.com/office/powerpoint/2010/main" val="94819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28379D-0392-7E46-86DD-DAF3526F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89"/>
            <a:ext cx="12192000" cy="62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5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C8A7F00-03C2-E447-BDE5-A097DB4E1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r="28710"/>
          <a:stretch/>
        </p:blipFill>
        <p:spPr bwMode="auto"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7FE3E-7072-DA47-849F-44215D4C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58" y="-146845"/>
            <a:ext cx="6681780" cy="1639888"/>
          </a:xfrm>
        </p:spPr>
        <p:txBody>
          <a:bodyPr anchor="b">
            <a:normAutofit/>
          </a:bodyPr>
          <a:lstStyle/>
          <a:p>
            <a:r>
              <a:rPr lang="en-US"/>
              <a:t>Background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0F313-8E12-894F-9A87-6A2CE5A83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04" y="2075544"/>
            <a:ext cx="6212762" cy="425268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New Peninim MT" pitchFamily="2" charset="-79"/>
              </a:rPr>
              <a:t>The sales team wants to know:	</a:t>
            </a:r>
          </a:p>
          <a:p>
            <a:pPr marL="2205990" lvl="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cs typeface="New Peninim MT" pitchFamily="2" charset="-79"/>
              </a:rPr>
              <a:t>Will old customers who are associated with company for a long time(&gt;150 days) be more likely to purchase the vehicle insurance?</a:t>
            </a:r>
          </a:p>
          <a:p>
            <a:pPr marL="2205990" lvl="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cs typeface="New Peninim MT" pitchFamily="2" charset="-79"/>
              </a:rPr>
              <a:t>Are older people more likely to be interested buying car insurance than younger people?</a:t>
            </a:r>
          </a:p>
          <a:p>
            <a:pPr marL="2205990" lvl="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cs typeface="New Peninim MT" pitchFamily="2" charset="-79"/>
              </a:rPr>
              <a:t>Does customers’ interest of buying the vehicle insurance differ by region and sales channel?</a:t>
            </a:r>
          </a:p>
        </p:txBody>
      </p:sp>
    </p:spTree>
    <p:extLst>
      <p:ext uri="{BB962C8B-B14F-4D97-AF65-F5344CB8AC3E}">
        <p14:creationId xmlns:p14="http://schemas.microsoft.com/office/powerpoint/2010/main" val="323419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BDD0C-AE4C-0541-8B69-8FD887B492C7}"/>
              </a:ext>
            </a:extLst>
          </p:cNvPr>
          <p:cNvSpPr txBox="1">
            <a:spLocks/>
          </p:cNvSpPr>
          <p:nvPr/>
        </p:nvSpPr>
        <p:spPr>
          <a:xfrm>
            <a:off x="1710712" y="8562"/>
            <a:ext cx="8770571" cy="7989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 Processing &amp; EDA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4C235-588D-E648-969B-C8A6DCC0060C}"/>
              </a:ext>
            </a:extLst>
          </p:cNvPr>
          <p:cNvSpPr txBox="1"/>
          <p:nvPr/>
        </p:nvSpPr>
        <p:spPr>
          <a:xfrm>
            <a:off x="956440" y="818506"/>
            <a:ext cx="1027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Description: </a:t>
            </a:r>
            <a:r>
              <a:rPr lang="en-US" b="1" dirty="0"/>
              <a:t>381,109</a:t>
            </a:r>
            <a:r>
              <a:rPr lang="en-US" dirty="0"/>
              <a:t> entries &amp; </a:t>
            </a:r>
            <a:r>
              <a:rPr lang="en-US" b="1" dirty="0"/>
              <a:t>11</a:t>
            </a:r>
            <a:r>
              <a:rPr lang="en-US" dirty="0"/>
              <a:t> variables &amp; </a:t>
            </a:r>
            <a:r>
              <a:rPr lang="en-US" b="1" dirty="0"/>
              <a:t>1</a:t>
            </a:r>
            <a:r>
              <a:rPr lang="en-US" dirty="0"/>
              <a:t> binary response variable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subset with </a:t>
            </a:r>
            <a:r>
              <a:rPr lang="en-US" b="1" dirty="0"/>
              <a:t>33%</a:t>
            </a:r>
            <a:r>
              <a:rPr lang="en-US" dirty="0"/>
              <a:t> of original size is created via random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CE556-416A-E24B-BB14-4734690A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9" y="1791256"/>
            <a:ext cx="7205414" cy="5066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D2A0C-C73B-DE44-BBD1-D29682B6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15" y="4518969"/>
            <a:ext cx="4767285" cy="2339031"/>
          </a:xfrm>
          <a:prstGeom prst="rect">
            <a:avLst/>
          </a:prstGeom>
        </p:spPr>
      </p:pic>
      <p:sp>
        <p:nvSpPr>
          <p:cNvPr id="10" name="Sequential Access Storage 9">
            <a:extLst>
              <a:ext uri="{FF2B5EF4-FFF2-40B4-BE49-F238E27FC236}">
                <a16:creationId xmlns:a16="http://schemas.microsoft.com/office/drawing/2014/main" id="{C8A79A79-26D6-1044-BC7D-B261EC7996F4}"/>
              </a:ext>
            </a:extLst>
          </p:cNvPr>
          <p:cNvSpPr/>
          <p:nvPr/>
        </p:nvSpPr>
        <p:spPr>
          <a:xfrm flipH="1">
            <a:off x="7952910" y="1734220"/>
            <a:ext cx="3710893" cy="2590408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might need to bin up Age and Vintage to let the hierarchical model run</a:t>
            </a:r>
          </a:p>
        </p:txBody>
      </p:sp>
    </p:spTree>
    <p:extLst>
      <p:ext uri="{BB962C8B-B14F-4D97-AF65-F5344CB8AC3E}">
        <p14:creationId xmlns:p14="http://schemas.microsoft.com/office/powerpoint/2010/main" val="214355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657C2-EC00-440D-8A5F-707099665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4937" y="0"/>
            <a:ext cx="3997527" cy="2646947"/>
          </a:xfrm>
          <a:custGeom>
            <a:avLst/>
            <a:gdLst>
              <a:gd name="connsiteX0" fmla="*/ 294151 w 4013331"/>
              <a:gd name="connsiteY0" fmla="*/ 0 h 2742133"/>
              <a:gd name="connsiteX1" fmla="*/ 3844057 w 4013331"/>
              <a:gd name="connsiteY1" fmla="*/ 0 h 2742133"/>
              <a:gd name="connsiteX2" fmla="*/ 3892490 w 4013331"/>
              <a:gd name="connsiteY2" fmla="*/ 131440 h 2742133"/>
              <a:gd name="connsiteX3" fmla="*/ 4013331 w 4013331"/>
              <a:gd name="connsiteY3" fmla="*/ 941251 h 2742133"/>
              <a:gd name="connsiteX4" fmla="*/ 3804827 w 4013331"/>
              <a:gd name="connsiteY4" fmla="*/ 1540292 h 2742133"/>
              <a:gd name="connsiteX5" fmla="*/ 3187498 w 4013331"/>
              <a:gd name="connsiteY5" fmla="*/ 2098087 h 2742133"/>
              <a:gd name="connsiteX6" fmla="*/ 3051769 w 4013331"/>
              <a:gd name="connsiteY6" fmla="*/ 2204787 h 2742133"/>
              <a:gd name="connsiteX7" fmla="*/ 1936476 w 4013331"/>
              <a:gd name="connsiteY7" fmla="*/ 2742133 h 2742133"/>
              <a:gd name="connsiteX8" fmla="*/ 467303 w 4013331"/>
              <a:gd name="connsiteY8" fmla="*/ 1868695 h 2742133"/>
              <a:gd name="connsiteX9" fmla="*/ 310732 w 4013331"/>
              <a:gd name="connsiteY9" fmla="*/ 1645244 h 2742133"/>
              <a:gd name="connsiteX10" fmla="*/ 0 w 4013331"/>
              <a:gd name="connsiteY10" fmla="*/ 941251 h 2742133"/>
              <a:gd name="connsiteX11" fmla="*/ 187749 w 4013331"/>
              <a:gd name="connsiteY11" fmla="*/ 183076 h 2742133"/>
              <a:gd name="connsiteX12" fmla="*/ 288888 w 4013331"/>
              <a:gd name="connsiteY12" fmla="*/ 7329 h 274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13331" h="2742133">
                <a:moveTo>
                  <a:pt x="294151" y="0"/>
                </a:moveTo>
                <a:lnTo>
                  <a:pt x="3844057" y="0"/>
                </a:lnTo>
                <a:lnTo>
                  <a:pt x="3892490" y="131440"/>
                </a:lnTo>
                <a:cubicBezTo>
                  <a:pt x="3971777" y="378867"/>
                  <a:pt x="4013331" y="652783"/>
                  <a:pt x="4013331" y="941251"/>
                </a:cubicBezTo>
                <a:cubicBezTo>
                  <a:pt x="4013331" y="1171430"/>
                  <a:pt x="3948997" y="1356167"/>
                  <a:pt x="3804827" y="1540292"/>
                </a:cubicBezTo>
                <a:cubicBezTo>
                  <a:pt x="3654026" y="1732895"/>
                  <a:pt x="3427436" y="1910292"/>
                  <a:pt x="3187498" y="2098087"/>
                </a:cubicBezTo>
                <a:cubicBezTo>
                  <a:pt x="3143231" y="2132693"/>
                  <a:pt x="3097499" y="2168522"/>
                  <a:pt x="3051769" y="2204787"/>
                </a:cubicBezTo>
                <a:cubicBezTo>
                  <a:pt x="2642425" y="2529345"/>
                  <a:pt x="2343664" y="2742133"/>
                  <a:pt x="1936476" y="2742133"/>
                </a:cubicBezTo>
                <a:cubicBezTo>
                  <a:pt x="1316045" y="2742133"/>
                  <a:pt x="876647" y="2480932"/>
                  <a:pt x="467303" y="1868695"/>
                </a:cubicBezTo>
                <a:cubicBezTo>
                  <a:pt x="413736" y="1788559"/>
                  <a:pt x="361372" y="1715679"/>
                  <a:pt x="310732" y="1645244"/>
                </a:cubicBezTo>
                <a:cubicBezTo>
                  <a:pt x="100850" y="1353195"/>
                  <a:pt x="0" y="1201315"/>
                  <a:pt x="0" y="941251"/>
                </a:cubicBezTo>
                <a:cubicBezTo>
                  <a:pt x="0" y="683021"/>
                  <a:pt x="63214" y="427935"/>
                  <a:pt x="187749" y="183076"/>
                </a:cubicBezTo>
                <a:cubicBezTo>
                  <a:pt x="218215" y="123194"/>
                  <a:pt x="251953" y="64578"/>
                  <a:pt x="288888" y="73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2E59B97-22BB-4B21-A9FA-03420C055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02" y="0"/>
            <a:ext cx="4244813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979426-C6FD-4460-83C7-21632A5C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95863" y="0"/>
            <a:ext cx="4584032" cy="3020235"/>
          </a:xfrm>
          <a:custGeom>
            <a:avLst/>
            <a:gdLst>
              <a:gd name="connsiteX0" fmla="*/ 208215 w 4389519"/>
              <a:gd name="connsiteY0" fmla="*/ 0 h 2916937"/>
              <a:gd name="connsiteX1" fmla="*/ 4284014 w 4389519"/>
              <a:gd name="connsiteY1" fmla="*/ 0 h 2916937"/>
              <a:gd name="connsiteX2" fmla="*/ 4335794 w 4389519"/>
              <a:gd name="connsiteY2" fmla="*/ 207911 h 2916937"/>
              <a:gd name="connsiteX3" fmla="*/ 4376420 w 4389519"/>
              <a:gd name="connsiteY3" fmla="*/ 1078865 h 2916937"/>
              <a:gd name="connsiteX4" fmla="*/ 4090147 w 4389519"/>
              <a:gd name="connsiteY4" fmla="*/ 1734728 h 2916937"/>
              <a:gd name="connsiteX5" fmla="*/ 3362552 w 4389519"/>
              <a:gd name="connsiteY5" fmla="*/ 2305097 h 2916937"/>
              <a:gd name="connsiteX6" fmla="*/ 3204152 w 4389519"/>
              <a:gd name="connsiteY6" fmla="*/ 2412521 h 2916937"/>
              <a:gd name="connsiteX7" fmla="*/ 1936072 w 4389519"/>
              <a:gd name="connsiteY7" fmla="*/ 2912360 h 2916937"/>
              <a:gd name="connsiteX8" fmla="*/ 421690 w 4389519"/>
              <a:gd name="connsiteY8" fmla="*/ 1787063 h 2916937"/>
              <a:gd name="connsiteX9" fmla="*/ 273167 w 4389519"/>
              <a:gd name="connsiteY9" fmla="*/ 1520080 h 2916937"/>
              <a:gd name="connsiteX10" fmla="*/ 4118 w 4389519"/>
              <a:gd name="connsiteY10" fmla="*/ 696338 h 2916937"/>
              <a:gd name="connsiteX11" fmla="*/ 175984 w 4389519"/>
              <a:gd name="connsiteY11" fmla="*/ 60381 h 29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916937">
                <a:moveTo>
                  <a:pt x="208215" y="0"/>
                </a:moveTo>
                <a:lnTo>
                  <a:pt x="4284014" y="0"/>
                </a:lnTo>
                <a:lnTo>
                  <a:pt x="4335794" y="207911"/>
                </a:lnTo>
                <a:cubicBezTo>
                  <a:pt x="4388748" y="479686"/>
                  <a:pt x="4403109" y="773803"/>
                  <a:pt x="4376420" y="1078865"/>
                </a:cubicBezTo>
                <a:cubicBezTo>
                  <a:pt x="4353703" y="1338514"/>
                  <a:pt x="4265383" y="1540772"/>
                  <a:pt x="4090147" y="1734728"/>
                </a:cubicBezTo>
                <a:cubicBezTo>
                  <a:pt x="3906850" y="1937616"/>
                  <a:pt x="3642485" y="2116128"/>
                  <a:pt x="3362552" y="2305097"/>
                </a:cubicBezTo>
                <a:cubicBezTo>
                  <a:pt x="3310910" y="2339914"/>
                  <a:pt x="3257553" y="2375972"/>
                  <a:pt x="3204152" y="2412521"/>
                </a:cubicBezTo>
                <a:cubicBezTo>
                  <a:pt x="2726165" y="2739616"/>
                  <a:pt x="2379682" y="2951171"/>
                  <a:pt x="1936072" y="2912360"/>
                </a:cubicBezTo>
                <a:cubicBezTo>
                  <a:pt x="1260148" y="2853224"/>
                  <a:pt x="807225" y="2516700"/>
                  <a:pt x="421690" y="1787063"/>
                </a:cubicBezTo>
                <a:cubicBezTo>
                  <a:pt x="371240" y="1691563"/>
                  <a:pt x="321385" y="1604361"/>
                  <a:pt x="273167" y="1520080"/>
                </a:cubicBezTo>
                <a:cubicBezTo>
                  <a:pt x="73334" y="1170636"/>
                  <a:pt x="-21548" y="989700"/>
                  <a:pt x="4118" y="696338"/>
                </a:cubicBezTo>
                <a:cubicBezTo>
                  <a:pt x="23232" y="477870"/>
                  <a:pt x="80908" y="264786"/>
                  <a:pt x="175984" y="6038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37DC92-56B9-4937-AE19-D0092C88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76470"/>
            <a:ext cx="4211054" cy="5181530"/>
          </a:xfrm>
          <a:custGeom>
            <a:avLst/>
            <a:gdLst>
              <a:gd name="connsiteX0" fmla="*/ 1155130 w 4174269"/>
              <a:gd name="connsiteY0" fmla="*/ 990 h 5181455"/>
              <a:gd name="connsiteX1" fmla="*/ 2396955 w 4174269"/>
              <a:gd name="connsiteY1" fmla="*/ 367328 h 5181455"/>
              <a:gd name="connsiteX2" fmla="*/ 3827960 w 4174269"/>
              <a:gd name="connsiteY2" fmla="*/ 4749328 h 5181455"/>
              <a:gd name="connsiteX3" fmla="*/ 3561502 w 4174269"/>
              <a:gd name="connsiteY3" fmla="*/ 5090948 h 5181455"/>
              <a:gd name="connsiteX4" fmla="*/ 3452726 w 4174269"/>
              <a:gd name="connsiteY4" fmla="*/ 5181455 h 5181455"/>
              <a:gd name="connsiteX5" fmla="*/ 0 w 4174269"/>
              <a:gd name="connsiteY5" fmla="*/ 5181455 h 5181455"/>
              <a:gd name="connsiteX6" fmla="*/ 0 w 4174269"/>
              <a:gd name="connsiteY6" fmla="*/ 251605 h 5181455"/>
              <a:gd name="connsiteX7" fmla="*/ 157396 w 4174269"/>
              <a:gd name="connsiteY7" fmla="*/ 182600 h 5181455"/>
              <a:gd name="connsiteX8" fmla="*/ 1155130 w 4174269"/>
              <a:gd name="connsiteY8" fmla="*/ 990 h 51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4269" h="5181455">
                <a:moveTo>
                  <a:pt x="1155130" y="990"/>
                </a:moveTo>
                <a:cubicBezTo>
                  <a:pt x="1564667" y="12730"/>
                  <a:pt x="1984593" y="129250"/>
                  <a:pt x="2396955" y="367328"/>
                </a:cubicBezTo>
                <a:cubicBezTo>
                  <a:pt x="3871760" y="1218807"/>
                  <a:pt x="4678347" y="3276416"/>
                  <a:pt x="3827960" y="4749328"/>
                </a:cubicBezTo>
                <a:cubicBezTo>
                  <a:pt x="3748235" y="4887417"/>
                  <a:pt x="3658928" y="4998272"/>
                  <a:pt x="3561502" y="5090948"/>
                </a:cubicBezTo>
                <a:lnTo>
                  <a:pt x="3452726" y="5181455"/>
                </a:lnTo>
                <a:lnTo>
                  <a:pt x="0" y="5181455"/>
                </a:lnTo>
                <a:lnTo>
                  <a:pt x="0" y="251605"/>
                </a:lnTo>
                <a:lnTo>
                  <a:pt x="157396" y="182600"/>
                </a:lnTo>
                <a:cubicBezTo>
                  <a:pt x="475610" y="54980"/>
                  <a:pt x="811718" y="-8854"/>
                  <a:pt x="1155130" y="99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ED9FA9-D215-4E4B-AC03-F103CF5EF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27554"/>
            <a:ext cx="4611389" cy="5530446"/>
          </a:xfrm>
          <a:custGeom>
            <a:avLst/>
            <a:gdLst>
              <a:gd name="connsiteX0" fmla="*/ 948905 w 4259808"/>
              <a:gd name="connsiteY0" fmla="*/ 1556 h 5510713"/>
              <a:gd name="connsiteX1" fmla="*/ 2304106 w 4259808"/>
              <a:gd name="connsiteY1" fmla="*/ 405867 h 5510713"/>
              <a:gd name="connsiteX2" fmla="*/ 3890982 w 4259808"/>
              <a:gd name="connsiteY2" fmla="*/ 5156588 h 5510713"/>
              <a:gd name="connsiteX3" fmla="*/ 3680329 w 4259808"/>
              <a:gd name="connsiteY3" fmla="*/ 5445948 h 5510713"/>
              <a:gd name="connsiteX4" fmla="*/ 3616504 w 4259808"/>
              <a:gd name="connsiteY4" fmla="*/ 5510713 h 5510713"/>
              <a:gd name="connsiteX5" fmla="*/ 0 w 4259808"/>
              <a:gd name="connsiteY5" fmla="*/ 5510713 h 5510713"/>
              <a:gd name="connsiteX6" fmla="*/ 0 w 4259808"/>
              <a:gd name="connsiteY6" fmla="*/ 144797 h 5510713"/>
              <a:gd name="connsiteX7" fmla="*/ 164164 w 4259808"/>
              <a:gd name="connsiteY7" fmla="*/ 92266 h 5510713"/>
              <a:gd name="connsiteX8" fmla="*/ 948905 w 4259808"/>
              <a:gd name="connsiteY8" fmla="*/ 1556 h 55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9808" h="5510713">
                <a:moveTo>
                  <a:pt x="948905" y="1556"/>
                </a:moveTo>
                <a:cubicBezTo>
                  <a:pt x="1395136" y="16867"/>
                  <a:pt x="1853354" y="145625"/>
                  <a:pt x="2304106" y="405867"/>
                </a:cubicBezTo>
                <a:cubicBezTo>
                  <a:pt x="3916211" y="1336616"/>
                  <a:pt x="4808028" y="3568218"/>
                  <a:pt x="3890982" y="5156588"/>
                </a:cubicBezTo>
                <a:cubicBezTo>
                  <a:pt x="3826502" y="5268272"/>
                  <a:pt x="3756052" y="5363347"/>
                  <a:pt x="3680329" y="5445948"/>
                </a:cubicBezTo>
                <a:lnTo>
                  <a:pt x="3616504" y="5510713"/>
                </a:lnTo>
                <a:lnTo>
                  <a:pt x="0" y="5510713"/>
                </a:lnTo>
                <a:lnTo>
                  <a:pt x="0" y="144797"/>
                </a:lnTo>
                <a:lnTo>
                  <a:pt x="164164" y="92266"/>
                </a:lnTo>
                <a:cubicBezTo>
                  <a:pt x="418657" y="23914"/>
                  <a:pt x="681631" y="-7614"/>
                  <a:pt x="948905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4F7307B-EE3B-4DDF-BA3E-2446D7BA8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0060"/>
            <a:ext cx="4406602" cy="5337940"/>
          </a:xfrm>
          <a:custGeom>
            <a:avLst/>
            <a:gdLst>
              <a:gd name="connsiteX0" fmla="*/ 812878 w 4029221"/>
              <a:gd name="connsiteY0" fmla="*/ 840 h 5265194"/>
              <a:gd name="connsiteX1" fmla="*/ 960980 w 4029221"/>
              <a:gd name="connsiteY1" fmla="*/ 1442 h 5265194"/>
              <a:gd name="connsiteX2" fmla="*/ 2216856 w 4029221"/>
              <a:gd name="connsiteY2" fmla="*/ 376120 h 5265194"/>
              <a:gd name="connsiteX3" fmla="*/ 3687427 w 4029221"/>
              <a:gd name="connsiteY3" fmla="*/ 4778650 h 5265194"/>
              <a:gd name="connsiteX4" fmla="*/ 3267677 w 4029221"/>
              <a:gd name="connsiteY4" fmla="*/ 5245601 h 5265194"/>
              <a:gd name="connsiteX5" fmla="*/ 3237167 w 4029221"/>
              <a:gd name="connsiteY5" fmla="*/ 5265194 h 5265194"/>
              <a:gd name="connsiteX6" fmla="*/ 0 w 4029221"/>
              <a:gd name="connsiteY6" fmla="*/ 5265194 h 5265194"/>
              <a:gd name="connsiteX7" fmla="*/ 0 w 4029221"/>
              <a:gd name="connsiteY7" fmla="*/ 162790 h 5265194"/>
              <a:gd name="connsiteX8" fmla="*/ 58408 w 4029221"/>
              <a:gd name="connsiteY8" fmla="*/ 139352 h 5265194"/>
              <a:gd name="connsiteX9" fmla="*/ 812878 w 4029221"/>
              <a:gd name="connsiteY9" fmla="*/ 840 h 526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29221" h="5265194">
                <a:moveTo>
                  <a:pt x="812878" y="840"/>
                </a:moveTo>
                <a:cubicBezTo>
                  <a:pt x="862065" y="-449"/>
                  <a:pt x="911443" y="-258"/>
                  <a:pt x="960980" y="1442"/>
                </a:cubicBezTo>
                <a:cubicBezTo>
                  <a:pt x="1374507" y="15631"/>
                  <a:pt x="1799140" y="134952"/>
                  <a:pt x="2216856" y="376120"/>
                </a:cubicBezTo>
                <a:cubicBezTo>
                  <a:pt x="3710806" y="1238652"/>
                  <a:pt x="4537261" y="3306696"/>
                  <a:pt x="3687427" y="4778650"/>
                </a:cubicBezTo>
                <a:cubicBezTo>
                  <a:pt x="3567917" y="4985647"/>
                  <a:pt x="3426282" y="5131074"/>
                  <a:pt x="3267677" y="5245601"/>
                </a:cubicBezTo>
                <a:lnTo>
                  <a:pt x="3237167" y="5265194"/>
                </a:lnTo>
                <a:lnTo>
                  <a:pt x="0" y="5265194"/>
                </a:lnTo>
                <a:lnTo>
                  <a:pt x="0" y="162790"/>
                </a:lnTo>
                <a:lnTo>
                  <a:pt x="58408" y="139352"/>
                </a:lnTo>
                <a:cubicBezTo>
                  <a:pt x="301661" y="55163"/>
                  <a:pt x="554646" y="7607"/>
                  <a:pt x="812878" y="8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3D6FC86-C97D-41F7-9F69-5FD01EA5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577" y="-1"/>
            <a:ext cx="4366423" cy="3629533"/>
          </a:xfrm>
          <a:custGeom>
            <a:avLst/>
            <a:gdLst>
              <a:gd name="connsiteX0" fmla="*/ 305212 w 4069058"/>
              <a:gd name="connsiteY0" fmla="*/ 0 h 3547008"/>
              <a:gd name="connsiteX1" fmla="*/ 4069058 w 4069058"/>
              <a:gd name="connsiteY1" fmla="*/ 0 h 3547008"/>
              <a:gd name="connsiteX2" fmla="*/ 4069058 w 4069058"/>
              <a:gd name="connsiteY2" fmla="*/ 2865785 h 3547008"/>
              <a:gd name="connsiteX3" fmla="*/ 3996814 w 4069058"/>
              <a:gd name="connsiteY3" fmla="*/ 2947457 h 3547008"/>
              <a:gd name="connsiteX4" fmla="*/ 2732780 w 4069058"/>
              <a:gd name="connsiteY4" fmla="*/ 3541640 h 3547008"/>
              <a:gd name="connsiteX5" fmla="*/ 1317550 w 4069058"/>
              <a:gd name="connsiteY5" fmla="*/ 3015110 h 3547008"/>
              <a:gd name="connsiteX6" fmla="*/ 1140977 w 4069058"/>
              <a:gd name="connsiteY6" fmla="*/ 2901419 h 3547008"/>
              <a:gd name="connsiteX7" fmla="*/ 330269 w 4069058"/>
              <a:gd name="connsiteY7" fmla="*/ 2297252 h 3547008"/>
              <a:gd name="connsiteX8" fmla="*/ 13299 w 4069058"/>
              <a:gd name="connsiteY8" fmla="*/ 1599966 h 3547008"/>
              <a:gd name="connsiteX9" fmla="*/ 217457 w 4069058"/>
              <a:gd name="connsiteY9" fmla="*/ 178659 h 354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9058" h="3547008">
                <a:moveTo>
                  <a:pt x="305212" y="0"/>
                </a:moveTo>
                <a:lnTo>
                  <a:pt x="4069058" y="0"/>
                </a:lnTo>
                <a:lnTo>
                  <a:pt x="4069058" y="2865785"/>
                </a:lnTo>
                <a:lnTo>
                  <a:pt x="3996814" y="2947457"/>
                </a:lnTo>
                <a:cubicBezTo>
                  <a:pt x="3654887" y="3311545"/>
                  <a:pt x="3252443" y="3496175"/>
                  <a:pt x="2732780" y="3541640"/>
                </a:cubicBezTo>
                <a:cubicBezTo>
                  <a:pt x="2236701" y="3585041"/>
                  <a:pt x="1850359" y="3361306"/>
                  <a:pt x="1317550" y="3015110"/>
                </a:cubicBezTo>
                <a:cubicBezTo>
                  <a:pt x="1258026" y="2976425"/>
                  <a:pt x="1198546" y="2938265"/>
                  <a:pt x="1140977" y="2901419"/>
                </a:cubicBezTo>
                <a:cubicBezTo>
                  <a:pt x="828927" y="2701433"/>
                  <a:pt x="534230" y="2512513"/>
                  <a:pt x="330269" y="2297252"/>
                </a:cubicBezTo>
                <a:cubicBezTo>
                  <a:pt x="135278" y="2091465"/>
                  <a:pt x="37487" y="1876435"/>
                  <a:pt x="13299" y="1599966"/>
                </a:cubicBezTo>
                <a:cubicBezTo>
                  <a:pt x="-32170" y="1080250"/>
                  <a:pt x="39709" y="589889"/>
                  <a:pt x="217457" y="17865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149BA8E-E6C8-4AD3-9570-48F8A1AC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53663" y="0"/>
            <a:ext cx="3938337" cy="3321595"/>
          </a:xfrm>
          <a:custGeom>
            <a:avLst/>
            <a:gdLst>
              <a:gd name="connsiteX0" fmla="*/ 3466434 w 3872006"/>
              <a:gd name="connsiteY0" fmla="*/ 0 h 3321595"/>
              <a:gd name="connsiteX1" fmla="*/ 65800 w 3872006"/>
              <a:gd name="connsiteY1" fmla="*/ 0 h 3321595"/>
              <a:gd name="connsiteX2" fmla="*/ 0 w 3872006"/>
              <a:gd name="connsiteY2" fmla="*/ 59511 h 3321595"/>
              <a:gd name="connsiteX3" fmla="*/ 0 w 3872006"/>
              <a:gd name="connsiteY3" fmla="*/ 2518435 h 3321595"/>
              <a:gd name="connsiteX4" fmla="*/ 80122 w 3872006"/>
              <a:gd name="connsiteY4" fmla="*/ 2618704 h 3321595"/>
              <a:gd name="connsiteX5" fmla="*/ 1549501 w 3872006"/>
              <a:gd name="connsiteY5" fmla="*/ 3321595 h 3321595"/>
              <a:gd name="connsiteX6" fmla="*/ 2796711 w 3872006"/>
              <a:gd name="connsiteY6" fmla="*/ 2749441 h 3321595"/>
              <a:gd name="connsiteX7" fmla="*/ 2948494 w 3872006"/>
              <a:gd name="connsiteY7" fmla="*/ 2635829 h 3321595"/>
              <a:gd name="connsiteX8" fmla="*/ 3638840 w 3872006"/>
              <a:gd name="connsiteY8" fmla="*/ 2041901 h 3321595"/>
              <a:gd name="connsiteX9" fmla="*/ 3872006 w 3872006"/>
              <a:gd name="connsiteY9" fmla="*/ 1404055 h 3321595"/>
              <a:gd name="connsiteX10" fmla="*/ 3467973 w 3872006"/>
              <a:gd name="connsiteY10" fmla="*/ 1974 h 332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2006" h="3321595">
                <a:moveTo>
                  <a:pt x="3466434" y="0"/>
                </a:moveTo>
                <a:lnTo>
                  <a:pt x="65800" y="0"/>
                </a:lnTo>
                <a:lnTo>
                  <a:pt x="0" y="59511"/>
                </a:lnTo>
                <a:lnTo>
                  <a:pt x="0" y="2518435"/>
                </a:lnTo>
                <a:lnTo>
                  <a:pt x="80122" y="2618704"/>
                </a:lnTo>
                <a:cubicBezTo>
                  <a:pt x="490323" y="3108658"/>
                  <a:pt x="942414" y="3321595"/>
                  <a:pt x="1549501" y="3321595"/>
                </a:cubicBezTo>
                <a:cubicBezTo>
                  <a:pt x="2004852" y="3321595"/>
                  <a:pt x="2338950" y="3095023"/>
                  <a:pt x="2796711" y="2749441"/>
                </a:cubicBezTo>
                <a:cubicBezTo>
                  <a:pt x="2847850" y="2710827"/>
                  <a:pt x="2898991" y="2672676"/>
                  <a:pt x="2948494" y="2635829"/>
                </a:cubicBezTo>
                <a:cubicBezTo>
                  <a:pt x="3216812" y="2435869"/>
                  <a:pt x="3470203" y="2246981"/>
                  <a:pt x="3638840" y="2041901"/>
                </a:cubicBezTo>
                <a:cubicBezTo>
                  <a:pt x="3800062" y="1845849"/>
                  <a:pt x="3872006" y="1649145"/>
                  <a:pt x="3872006" y="1404055"/>
                </a:cubicBezTo>
                <a:cubicBezTo>
                  <a:pt x="3872006" y="866538"/>
                  <a:pt x="3729694" y="376466"/>
                  <a:pt x="3467973" y="197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DA5EA15-015B-4C5B-86F1-E15E6C34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71504" y="0"/>
            <a:ext cx="4120496" cy="3411460"/>
          </a:xfrm>
          <a:custGeom>
            <a:avLst/>
            <a:gdLst>
              <a:gd name="connsiteX0" fmla="*/ 3564894 w 3904481"/>
              <a:gd name="connsiteY0" fmla="*/ 0 h 3411460"/>
              <a:gd name="connsiteX1" fmla="*/ 0 w 3904481"/>
              <a:gd name="connsiteY1" fmla="*/ 0 h 3411460"/>
              <a:gd name="connsiteX2" fmla="*/ 0 w 3904481"/>
              <a:gd name="connsiteY2" fmla="*/ 2659993 h 3411460"/>
              <a:gd name="connsiteX3" fmla="*/ 1876 w 3904481"/>
              <a:gd name="connsiteY3" fmla="*/ 2662425 h 3411460"/>
              <a:gd name="connsiteX4" fmla="*/ 1514161 w 3904481"/>
              <a:gd name="connsiteY4" fmla="*/ 3411460 h 3411460"/>
              <a:gd name="connsiteX5" fmla="*/ 2797788 w 3904481"/>
              <a:gd name="connsiteY5" fmla="*/ 2801744 h 3411460"/>
              <a:gd name="connsiteX6" fmla="*/ 2954004 w 3904481"/>
              <a:gd name="connsiteY6" fmla="*/ 2680673 h 3411460"/>
              <a:gd name="connsiteX7" fmla="*/ 3664508 w 3904481"/>
              <a:gd name="connsiteY7" fmla="*/ 2047754 h 3411460"/>
              <a:gd name="connsiteX8" fmla="*/ 3904481 w 3904481"/>
              <a:gd name="connsiteY8" fmla="*/ 1368033 h 3411460"/>
              <a:gd name="connsiteX9" fmla="*/ 3596499 w 3904481"/>
              <a:gd name="connsiteY9" fmla="*/ 52268 h 341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04481" h="3411460">
                <a:moveTo>
                  <a:pt x="3564894" y="0"/>
                </a:moveTo>
                <a:lnTo>
                  <a:pt x="0" y="0"/>
                </a:lnTo>
                <a:lnTo>
                  <a:pt x="0" y="2659993"/>
                </a:lnTo>
                <a:lnTo>
                  <a:pt x="1876" y="2662425"/>
                </a:lnTo>
                <a:cubicBezTo>
                  <a:pt x="424055" y="3184544"/>
                  <a:pt x="889346" y="3411460"/>
                  <a:pt x="1514161" y="3411460"/>
                </a:cubicBezTo>
                <a:cubicBezTo>
                  <a:pt x="1982808" y="3411460"/>
                  <a:pt x="2326661" y="3170014"/>
                  <a:pt x="2797788" y="2801744"/>
                </a:cubicBezTo>
                <a:cubicBezTo>
                  <a:pt x="2850420" y="2760595"/>
                  <a:pt x="2903054" y="2719940"/>
                  <a:pt x="2954004" y="2680673"/>
                </a:cubicBezTo>
                <a:cubicBezTo>
                  <a:pt x="3230156" y="2467586"/>
                  <a:pt x="3490946" y="2266297"/>
                  <a:pt x="3664508" y="2047754"/>
                </a:cubicBezTo>
                <a:cubicBezTo>
                  <a:pt x="3830437" y="1838832"/>
                  <a:pt x="3904481" y="1629214"/>
                  <a:pt x="3904481" y="1368033"/>
                </a:cubicBezTo>
                <a:cubicBezTo>
                  <a:pt x="3904481" y="877057"/>
                  <a:pt x="3796872" y="423228"/>
                  <a:pt x="3596499" y="52268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83951D-1CA5-3947-ADEA-4453C784EFAE}"/>
              </a:ext>
            </a:extLst>
          </p:cNvPr>
          <p:cNvSpPr txBox="1">
            <a:spLocks/>
          </p:cNvSpPr>
          <p:nvPr/>
        </p:nvSpPr>
        <p:spPr>
          <a:xfrm>
            <a:off x="4442373" y="3014378"/>
            <a:ext cx="6579507" cy="1123183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500" dirty="0"/>
              <a:t>Model Development &amp; Validation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AE1AF0-0291-2E47-9DD8-B4C68DCE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929" y="0"/>
            <a:ext cx="3150449" cy="2893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1F5BFB-8E08-E148-B777-071FEA75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093" y="-6143"/>
            <a:ext cx="3997526" cy="3417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51101-B586-834C-B322-9F4DD693A338}"/>
              </a:ext>
            </a:extLst>
          </p:cNvPr>
          <p:cNvSpPr txBox="1"/>
          <p:nvPr/>
        </p:nvSpPr>
        <p:spPr>
          <a:xfrm>
            <a:off x="3714886" y="4092777"/>
            <a:ext cx="8275346" cy="2852075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sz="1400" b="1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 ~ Gender + Age_fac + Vehicle_Damage + Previously_Insured + </a:t>
            </a:r>
            <a:r>
              <a:rPr lang="en-US" sz="14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Vehicle_Age</a:t>
            </a: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</a:t>
            </a:r>
            <a:r>
              <a:rPr lang="en-US" sz="14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Annual_Premium_fac</a:t>
            </a: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(1 | </a:t>
            </a:r>
            <a:r>
              <a:rPr lang="en-US" sz="14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Region_Code</a:t>
            </a: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+ </a:t>
            </a:r>
          </a:p>
          <a:p>
            <a:pPr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 | </a:t>
            </a:r>
            <a:r>
              <a:rPr lang="en-US" sz="1400" b="1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Policy_Sales_Channel</a:t>
            </a:r>
            <a:r>
              <a:rPr lang="en-US" sz="1400" b="1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F579C-D6FA-5E41-AD21-5D249672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5" y="1240702"/>
            <a:ext cx="3623255" cy="54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0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4804-B442-DF44-A17F-3DC345CCA46E}"/>
              </a:ext>
            </a:extLst>
          </p:cNvPr>
          <p:cNvSpPr txBox="1">
            <a:spLocks/>
          </p:cNvSpPr>
          <p:nvPr/>
        </p:nvSpPr>
        <p:spPr>
          <a:xfrm>
            <a:off x="1710712" y="8562"/>
            <a:ext cx="8770571" cy="7989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Model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EAA56-6B32-9944-A14E-605A6C8AD62E}"/>
              </a:ext>
            </a:extLst>
          </p:cNvPr>
          <p:cNvSpPr txBox="1"/>
          <p:nvPr/>
        </p:nvSpPr>
        <p:spPr>
          <a:xfrm>
            <a:off x="367230" y="506244"/>
            <a:ext cx="10114051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Customers’ interests in buying a car insurance vary across region and sales channel: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random effects of sales channel have a variance of </a:t>
            </a:r>
            <a:r>
              <a:rPr lang="en-US" b="1" dirty="0"/>
              <a:t>0.17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random effects of region have a variance of </a:t>
            </a:r>
            <a:r>
              <a:rPr lang="en-US" b="1" dirty="0"/>
              <a:t>0.06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0D758-D8C8-C643-A647-ED6E14813556}"/>
              </a:ext>
            </a:extLst>
          </p:cNvPr>
          <p:cNvSpPr txBox="1"/>
          <p:nvPr/>
        </p:nvSpPr>
        <p:spPr>
          <a:xfrm>
            <a:off x="367231" y="1987839"/>
            <a:ext cx="10114051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predictors from final model are statistically significant: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Holding every other variables the same, the male customers are </a:t>
            </a:r>
            <a:r>
              <a:rPr lang="en-US" b="1" dirty="0"/>
              <a:t>6%</a:t>
            </a:r>
            <a:r>
              <a:rPr lang="en-US" dirty="0"/>
              <a:t> more likely to be interested in buying the vehicle insurance compared to female customers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Holding everything else the same,  a customer with age between 30 and 50 is </a:t>
            </a:r>
            <a:r>
              <a:rPr lang="en-US" b="1" dirty="0"/>
              <a:t>60%</a:t>
            </a:r>
            <a:r>
              <a:rPr lang="en-US" dirty="0"/>
              <a:t> more likely to be interested in buying the vehicle insurance than a customer with age less than 30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With everything else staying the same, if a customer already had a vehicle insurance, he/she is </a:t>
            </a:r>
            <a:r>
              <a:rPr lang="en-US" b="1" dirty="0"/>
              <a:t>98%</a:t>
            </a:r>
            <a:r>
              <a:rPr lang="en-US" dirty="0"/>
              <a:t> less likely to be interested in buying vehicle insurance compared to customer who is not insured with cars.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B051E-FABA-8841-93D8-F69208BA14C8}"/>
              </a:ext>
            </a:extLst>
          </p:cNvPr>
          <p:cNvSpPr txBox="1"/>
          <p:nvPr/>
        </p:nvSpPr>
        <p:spPr>
          <a:xfrm>
            <a:off x="367230" y="5907403"/>
            <a:ext cx="111464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turns out how many days a customer associated with the company before is not statistically significant </a:t>
            </a:r>
          </a:p>
        </p:txBody>
      </p:sp>
    </p:spTree>
    <p:extLst>
      <p:ext uri="{BB962C8B-B14F-4D97-AF65-F5344CB8AC3E}">
        <p14:creationId xmlns:p14="http://schemas.microsoft.com/office/powerpoint/2010/main" val="309236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When will it be OK to shake hands? How should you greet people now?">
            <a:extLst>
              <a:ext uri="{FF2B5EF4-FFF2-40B4-BE49-F238E27FC236}">
                <a16:creationId xmlns:a16="http://schemas.microsoft.com/office/drawing/2014/main" id="{1B68B320-E663-C349-BE2D-AEC424778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8" r="23127"/>
          <a:stretch/>
        </p:blipFill>
        <p:spPr bwMode="auto"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EC8356-659A-A34C-A4CB-D2F55B4A2815}"/>
              </a:ext>
            </a:extLst>
          </p:cNvPr>
          <p:cNvSpPr txBox="1">
            <a:spLocks/>
          </p:cNvSpPr>
          <p:nvPr/>
        </p:nvSpPr>
        <p:spPr>
          <a:xfrm>
            <a:off x="4300767" y="12879"/>
            <a:ext cx="8770571" cy="7989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57EB8-CB89-7B46-B9C8-E5ED9C199B48}"/>
              </a:ext>
            </a:extLst>
          </p:cNvPr>
          <p:cNvSpPr txBox="1"/>
          <p:nvPr/>
        </p:nvSpPr>
        <p:spPr>
          <a:xfrm>
            <a:off x="5192539" y="592428"/>
            <a:ext cx="6925345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Number of Days, Customer has been associated with the company is </a:t>
            </a:r>
            <a:r>
              <a:rPr lang="en-US" b="1" u="sng" dirty="0"/>
              <a:t>not statistically significant </a:t>
            </a:r>
            <a:r>
              <a:rPr lang="en-US" dirty="0"/>
              <a:t>to tell whether a customer will be interested in buying the vehicle insurance.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 with </a:t>
            </a:r>
            <a:r>
              <a:rPr lang="en-US" b="1" u="sng" dirty="0"/>
              <a:t>age between 30 to 50</a:t>
            </a:r>
            <a:r>
              <a:rPr lang="en-US" dirty="0"/>
              <a:t> appears to be more interested in buying the car insurance given other variables staying the same compared other groups.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Customers’ interest of purchasing vehicle insurance vary by </a:t>
            </a:r>
            <a:r>
              <a:rPr lang="en-US" b="1" u="sng" dirty="0"/>
              <a:t>region and sales channel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interesting finding: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Customers who already had vehicle insured are </a:t>
            </a:r>
            <a:r>
              <a:rPr lang="en-US" b="1" u="sng" dirty="0"/>
              <a:t>rarely interested</a:t>
            </a:r>
            <a:r>
              <a:rPr lang="en-US" dirty="0"/>
              <a:t> buying another insurance from the company.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Male tends to be more interested in vehicle insurance than female.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1942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8E6E2"/>
      </a:lt2>
      <a:accent1>
        <a:srgbClr val="92A4C4"/>
      </a:accent1>
      <a:accent2>
        <a:srgbClr val="827FBA"/>
      </a:accent2>
      <a:accent3>
        <a:srgbClr val="AD96C6"/>
      </a:accent3>
      <a:accent4>
        <a:srgbClr val="B37FBA"/>
      </a:accent4>
      <a:accent5>
        <a:srgbClr val="C593B5"/>
      </a:accent5>
      <a:accent6>
        <a:srgbClr val="BA7F8F"/>
      </a:accent6>
      <a:hlink>
        <a:srgbClr val="95805A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446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Meiryo</vt:lpstr>
      <vt:lpstr>Arial</vt:lpstr>
      <vt:lpstr>Corbel</vt:lpstr>
      <vt:lpstr>SketchLinesVTI</vt:lpstr>
      <vt:lpstr>PowerPoint Presentation</vt:lpstr>
      <vt:lpstr>PowerPoint Presentation</vt:lpstr>
      <vt:lpstr>Background Information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Sutianyi Wen</dc:creator>
  <cp:lastModifiedBy>Sutianyi Wen</cp:lastModifiedBy>
  <cp:revision>10</cp:revision>
  <dcterms:created xsi:type="dcterms:W3CDTF">2020-11-13T21:31:55Z</dcterms:created>
  <dcterms:modified xsi:type="dcterms:W3CDTF">2020-11-15T01:06:47Z</dcterms:modified>
</cp:coreProperties>
</file>